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7" r:id="rId10"/>
    <p:sldId id="264" r:id="rId11"/>
    <p:sldId id="265" r:id="rId12"/>
    <p:sldId id="266" r:id="rId13"/>
  </p:sldIdLst>
  <p:sldSz cx="10160000" cy="7620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97" autoAdjust="0"/>
    <p:restoredTop sz="90929"/>
  </p:normalViewPr>
  <p:slideViewPr>
    <p:cSldViewPr>
      <p:cViewPr varScale="1">
        <p:scale>
          <a:sx n="72" d="100"/>
          <a:sy n="72" d="100"/>
        </p:scale>
        <p:origin x="-103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A19DB-A31D-4627-AD0F-7DDF8B4357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F79C0-A708-4AFF-98A1-A3261F2310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76275"/>
            <a:ext cx="2159000" cy="60975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676275"/>
            <a:ext cx="6324600" cy="60975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91E8D-CD2A-4FE4-9624-EC5A1FB359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7A19DB-A31D-4627-AD0F-7DDF8B4357A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C01E1-9EB8-4201-AA60-E5E1E65302B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D5613-43B4-49D4-88AA-8D85454A5A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62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8003A-DA06-431B-A3A6-B6B09B2AAB0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23DAB-F2F4-47B3-8891-95D838B1F2A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C5DC0-8449-4DB3-8CF4-DA9B99A7659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3F99D8-FE67-484E-B958-DDA8C02E7AE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862441-4AC0-4A46-B369-6B36A6A6D7C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C01E1-9EB8-4201-AA60-E5E1E65302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C8FE4-C19C-4D96-8B6A-DB33A846244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1F79C0-A708-4AFF-98A1-A3261F2310D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76275"/>
            <a:ext cx="2159000" cy="60975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676275"/>
            <a:ext cx="6324600" cy="60975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91E8D-CD2A-4FE4-9624-EC5A1FB3592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D5613-43B4-49D4-88AA-8D85454A5A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62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8003A-DA06-431B-A3A6-B6B09B2AAB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23DAB-F2F4-47B3-8891-95D838B1F2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C5DC0-8449-4DB3-8CF4-DA9B99A765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3F99D8-FE67-484E-B958-DDA8C02E7A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862441-4AC0-4A46-B369-6B36A6A6D7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C8FE4-C19C-4D96-8B6A-DB33A84624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676275"/>
            <a:ext cx="86360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0275"/>
            <a:ext cx="86360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942138"/>
            <a:ext cx="211772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70275" y="6942138"/>
            <a:ext cx="321945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80275" y="6942138"/>
            <a:ext cx="211931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28AD1D6-A859-434A-8A87-63E060CC47D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676275"/>
            <a:ext cx="86360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0275"/>
            <a:ext cx="86360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942138"/>
            <a:ext cx="211772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70275" y="6942138"/>
            <a:ext cx="321945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80275" y="6942138"/>
            <a:ext cx="211931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28AD1D6-A859-434A-8A87-63E060CC47D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812800" y="2438400"/>
            <a:ext cx="8437562" cy="1819275"/>
          </a:xfrm>
        </p:spPr>
        <p:txBody>
          <a:bodyPr lIns="0" tIns="0" rIns="0" bIns="0" anchor="t"/>
          <a:lstStyle/>
          <a:p>
            <a:pPr>
              <a:lnSpc>
                <a:spcPct val="95000"/>
              </a:lnSpc>
            </a:pPr>
            <a:r>
              <a:rPr lang="en-US" sz="4800" b="1" dirty="0">
                <a:solidFill>
                  <a:srgbClr val="073763"/>
                </a:solidFill>
                <a:latin typeface="Arial" pitchFamily="34" charset="0"/>
              </a:rPr>
              <a:t> Figurative Language:</a:t>
            </a:r>
            <a:r>
              <a:rPr lang="en-US" dirty="0"/>
              <a:t/>
            </a:r>
            <a:br>
              <a:rPr lang="en-US" dirty="0"/>
            </a:br>
            <a:r>
              <a:rPr lang="en-US" sz="3500" b="1" dirty="0">
                <a:solidFill>
                  <a:srgbClr val="CC6600"/>
                </a:solidFill>
                <a:latin typeface="Arial" pitchFamily="34" charset="0"/>
              </a:rPr>
              <a:t>Taking Words Beyond Their </a:t>
            </a:r>
            <a:r>
              <a:rPr lang="en-US" dirty="0">
                <a:solidFill>
                  <a:srgbClr val="CC6600"/>
                </a:solidFill>
              </a:rPr>
              <a:t/>
            </a:r>
            <a:br>
              <a:rPr lang="en-US" dirty="0">
                <a:solidFill>
                  <a:srgbClr val="CC6600"/>
                </a:solidFill>
              </a:rPr>
            </a:br>
            <a:r>
              <a:rPr lang="en-US" sz="3500" b="1" dirty="0">
                <a:solidFill>
                  <a:srgbClr val="CC6600"/>
                </a:solidFill>
                <a:latin typeface="Arial" pitchFamily="34" charset="0"/>
              </a:rPr>
              <a:t>Literal Meaning 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172700" cy="1536700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7386090"/>
            <a:ext cx="10160000" cy="23391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</a:rPr>
              <a:t> Copyright 2012                    www.time4writing.com/free-writing-resources                     Copyright 2012 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60400" y="1676400"/>
            <a:ext cx="9058275" cy="5006975"/>
          </a:xfrm>
        </p:spPr>
        <p:txBody>
          <a:bodyPr lIns="0" tIns="0" rIns="0" bIns="0" anchor="t"/>
          <a:lstStyle/>
          <a:p>
            <a:pPr algn="l">
              <a:buClr>
                <a:srgbClr val="073763"/>
              </a:buClr>
              <a:buFont typeface="Wingdings" pitchFamily="2" charset="2"/>
              <a:buNone/>
            </a:pPr>
            <a:r>
              <a:rPr lang="en-US" sz="3700" b="1" dirty="0" smtClean="0">
                <a:solidFill>
                  <a:srgbClr val="073763"/>
                </a:solidFill>
                <a:latin typeface="Arial" pitchFamily="34" charset="0"/>
              </a:rPr>
              <a:t>        Why </a:t>
            </a:r>
            <a:r>
              <a:rPr lang="en-US" sz="3700" b="1" dirty="0">
                <a:solidFill>
                  <a:srgbClr val="073763"/>
                </a:solidFill>
                <a:latin typeface="Arial" pitchFamily="34" charset="0"/>
              </a:rPr>
              <a:t>use Figurative Language</a:t>
            </a:r>
            <a:r>
              <a:rPr lang="en-US" sz="3700" b="1" dirty="0" smtClean="0">
                <a:solidFill>
                  <a:srgbClr val="073763"/>
                </a:solidFill>
                <a:latin typeface="Arial" pitchFamily="34" charset="0"/>
              </a:rPr>
              <a:t>?</a:t>
            </a:r>
            <a:r>
              <a:rPr lang="en-US" dirty="0"/>
              <a:t/>
            </a:r>
            <a:br>
              <a:rPr lang="en-US" dirty="0"/>
            </a:br>
            <a:r>
              <a:rPr lang="en-US" sz="1600" b="1" dirty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en-US" sz="1600" b="1" dirty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1600" b="1" dirty="0" smtClean="0">
                <a:solidFill>
                  <a:srgbClr val="000000"/>
                </a:solidFill>
                <a:latin typeface="Arial" pitchFamily="34" charset="0"/>
              </a:rPr>
              <a:t>                 </a:t>
            </a:r>
            <a:r>
              <a:rPr lang="en-US" sz="3200" dirty="0" smtClean="0"/>
              <a:t> - </a:t>
            </a:r>
            <a: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  <a:t>to 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play with a word's </a:t>
            </a:r>
            <a:r>
              <a:rPr lang="en-US" sz="2900" b="1" dirty="0">
                <a:solidFill>
                  <a:srgbClr val="B45F06"/>
                </a:solidFill>
                <a:latin typeface="Arial" pitchFamily="34" charset="0"/>
              </a:rPr>
              <a:t>literal </a:t>
            </a:r>
            <a:r>
              <a:rPr lang="en-US" sz="2900" b="1" dirty="0" smtClean="0">
                <a:solidFill>
                  <a:srgbClr val="B45F06"/>
                </a:solidFill>
                <a:latin typeface="Arial" pitchFamily="34" charset="0"/>
              </a:rPr>
              <a:t>meaning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 </a:t>
            </a:r>
            <a:r>
              <a:rPr lang="en-US" sz="3200" dirty="0" smtClean="0"/>
              <a:t>- </a:t>
            </a:r>
            <a: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  <a:t>to 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make writing more </a:t>
            </a:r>
            <a:r>
              <a:rPr lang="en-US" sz="2900" b="1" dirty="0">
                <a:solidFill>
                  <a:srgbClr val="B45F06"/>
                </a:solidFill>
                <a:latin typeface="Arial" pitchFamily="34" charset="0"/>
              </a:rPr>
              <a:t>creative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 and </a:t>
            </a:r>
            <a:r>
              <a:rPr lang="en-US" sz="2900" b="1" dirty="0" smtClean="0">
                <a:solidFill>
                  <a:srgbClr val="B45F06"/>
                </a:solidFill>
                <a:latin typeface="Arial" pitchFamily="34" charset="0"/>
              </a:rPr>
              <a:t>fun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sz="3200" dirty="0"/>
              <a:t> </a:t>
            </a:r>
            <a:r>
              <a:rPr lang="en-US" sz="3200" dirty="0" smtClean="0"/>
              <a:t>- </a:t>
            </a:r>
            <a: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  <a:t>to 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allow a reader to </a:t>
            </a:r>
            <a:r>
              <a:rPr lang="en-US" sz="2900" b="1" dirty="0">
                <a:solidFill>
                  <a:srgbClr val="B45F06"/>
                </a:solidFill>
                <a:latin typeface="Arial" pitchFamily="34" charset="0"/>
              </a:rPr>
              <a:t>visualize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 a </a:t>
            </a:r>
            <a: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  <a:t>scene</a:t>
            </a:r>
            <a:b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dirty="0"/>
              <a:t> </a:t>
            </a:r>
            <a:r>
              <a:rPr lang="en-US" dirty="0" smtClean="0"/>
              <a:t>          </a:t>
            </a:r>
            <a:r>
              <a:rPr lang="en-US" sz="2900" b="1" dirty="0" smtClean="0">
                <a:solidFill>
                  <a:srgbClr val="073763"/>
                </a:solidFill>
                <a:latin typeface="Arial" pitchFamily="34" charset="0"/>
              </a:rPr>
              <a:t>These </a:t>
            </a:r>
            <a:r>
              <a:rPr lang="en-US" sz="2900" b="1" dirty="0">
                <a:solidFill>
                  <a:srgbClr val="073763"/>
                </a:solidFill>
                <a:latin typeface="Arial" pitchFamily="34" charset="0"/>
              </a:rPr>
              <a:t>will help you do just that!</a:t>
            </a:r>
            <a:r>
              <a:rPr lang="en-US" dirty="0"/>
              <a:t/>
            </a:r>
            <a:br>
              <a:rPr lang="en-US" dirty="0"/>
            </a:br>
            <a:r>
              <a:rPr lang="en-US" sz="2800" dirty="0" smtClean="0"/>
              <a:t>                                       </a:t>
            </a:r>
            <a:r>
              <a:rPr lang="en-US" sz="2800" b="1" dirty="0" smtClean="0">
                <a:solidFill>
                  <a:srgbClr val="B45F06"/>
                </a:solidFill>
                <a:latin typeface="Arial" pitchFamily="34" charset="0"/>
              </a:rPr>
              <a:t>similes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                                  </a:t>
            </a:r>
            <a:r>
              <a:rPr lang="en-US" sz="2800" b="1" dirty="0" smtClean="0">
                <a:solidFill>
                  <a:srgbClr val="B45F06"/>
                </a:solidFill>
                <a:latin typeface="Arial" pitchFamily="34" charset="0"/>
              </a:rPr>
              <a:t>metaphors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                                      </a:t>
            </a:r>
            <a:r>
              <a:rPr lang="en-US" sz="2800" b="1" dirty="0" smtClean="0">
                <a:solidFill>
                  <a:srgbClr val="B45F06"/>
                </a:solidFill>
                <a:latin typeface="Arial" pitchFamily="34" charset="0"/>
              </a:rPr>
              <a:t>idioms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                              </a:t>
            </a:r>
            <a:r>
              <a:rPr lang="en-US" sz="2800" b="1" dirty="0" smtClean="0">
                <a:solidFill>
                  <a:srgbClr val="B45F06"/>
                </a:solidFill>
                <a:latin typeface="Arial" pitchFamily="34" charset="0"/>
              </a:rPr>
              <a:t>personification</a:t>
            </a:r>
            <a:endParaRPr lang="en-US" sz="2800" b="1" dirty="0">
              <a:solidFill>
                <a:srgbClr val="B45F06"/>
              </a:solidFill>
              <a:latin typeface="Arial" pitchFamily="34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71113" cy="1536700"/>
          </a:xfrm>
          <a:prstGeom prst="rect">
            <a:avLst/>
          </a:prstGeom>
          <a:noFill/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7386090"/>
            <a:ext cx="10160000" cy="23391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</a:rPr>
              <a:t> Copyright 2012                    www.time4writing.com/free-writing-resources                     Copyright 2012 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249238" y="1830388"/>
            <a:ext cx="9297987" cy="808037"/>
          </a:xfrm>
        </p:spPr>
        <p:txBody>
          <a:bodyPr lIns="0" tIns="0" rIns="0" bIns="0" anchor="t"/>
          <a:lstStyle/>
          <a:p>
            <a:pPr>
              <a:lnSpc>
                <a:spcPct val="95000"/>
              </a:lnSpc>
            </a:pPr>
            <a:r>
              <a:rPr lang="en-US" sz="3700" b="1">
                <a:solidFill>
                  <a:srgbClr val="B45F06"/>
                </a:solidFill>
                <a:latin typeface="Courier New" pitchFamily="49" charset="0"/>
              </a:rPr>
              <a:t>The end.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172700" cy="1536700"/>
          </a:xfrm>
          <a:prstGeom prst="rect">
            <a:avLst/>
          </a:prstGeom>
          <a:noFill/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1874838" y="2744788"/>
            <a:ext cx="6515100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dirty="0">
                <a:solidFill>
                  <a:srgbClr val="073763"/>
                </a:solidFill>
                <a:latin typeface="Georgia" pitchFamily="18" charset="0"/>
              </a:rPr>
              <a:t>More free </a:t>
            </a:r>
            <a:r>
              <a:rPr lang="en-US" dirty="0" smtClean="0">
                <a:solidFill>
                  <a:srgbClr val="073763"/>
                </a:solidFill>
                <a:latin typeface="Georgia" pitchFamily="18" charset="0"/>
              </a:rPr>
              <a:t>WRITING SKILLS </a:t>
            </a:r>
            <a:r>
              <a:rPr lang="en-US" dirty="0">
                <a:solidFill>
                  <a:srgbClr val="073763"/>
                </a:solidFill>
                <a:latin typeface="Georgia" pitchFamily="18" charset="0"/>
              </a:rPr>
              <a:t>resources: 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dirty="0" smtClean="0">
                <a:solidFill>
                  <a:srgbClr val="073763"/>
                </a:solidFill>
                <a:latin typeface="Georgia" pitchFamily="18" charset="0"/>
              </a:rPr>
              <a:t>Starting with a Grabber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dirty="0" smtClean="0">
                <a:solidFill>
                  <a:srgbClr val="073763"/>
                </a:solidFill>
                <a:latin typeface="Georgia" pitchFamily="18" charset="0"/>
              </a:rPr>
              <a:t>Ending with a Cliffhanger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dirty="0" smtClean="0">
                <a:solidFill>
                  <a:srgbClr val="073763"/>
                </a:solidFill>
                <a:latin typeface="Georgia" pitchFamily="18" charset="0"/>
              </a:rPr>
              <a:t>Developing Typing Skills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dirty="0" smtClean="0">
                <a:solidFill>
                  <a:srgbClr val="073763"/>
                </a:solidFill>
                <a:latin typeface="Georgia" pitchFamily="18" charset="0"/>
              </a:rPr>
              <a:t>Painting a Word Picture</a:t>
            </a:r>
            <a:endParaRPr lang="en-US" dirty="0"/>
          </a:p>
          <a:p>
            <a:pPr>
              <a:lnSpc>
                <a:spcPct val="95000"/>
              </a:lnSpc>
            </a:pPr>
            <a:endParaRPr lang="en-US" dirty="0">
              <a:solidFill>
                <a:srgbClr val="073763"/>
              </a:solidFill>
              <a:latin typeface="Georgia" pitchFamily="18" charset="0"/>
            </a:endParaRPr>
          </a:p>
          <a:p>
            <a:pPr>
              <a:lnSpc>
                <a:spcPct val="95000"/>
              </a:lnSpc>
            </a:pPr>
            <a:r>
              <a:rPr lang="en-US" dirty="0">
                <a:solidFill>
                  <a:srgbClr val="073763"/>
                </a:solidFill>
                <a:latin typeface="Georgia" pitchFamily="18" charset="0"/>
              </a:rPr>
              <a:t>Eight-week </a:t>
            </a:r>
            <a:r>
              <a:rPr lang="en-US" dirty="0" smtClean="0">
                <a:solidFill>
                  <a:srgbClr val="073763"/>
                </a:solidFill>
                <a:latin typeface="Georgia" pitchFamily="18" charset="0"/>
              </a:rPr>
              <a:t>WRITING SKILLS </a:t>
            </a:r>
            <a:r>
              <a:rPr lang="en-US" dirty="0">
                <a:solidFill>
                  <a:srgbClr val="073763"/>
                </a:solidFill>
                <a:latin typeface="Georgia" pitchFamily="18" charset="0"/>
              </a:rPr>
              <a:t>courses: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dirty="0" smtClean="0">
                <a:solidFill>
                  <a:srgbClr val="073763"/>
                </a:solidFill>
                <a:latin typeface="Georgia" pitchFamily="18" charset="0"/>
              </a:rPr>
              <a:t>Elementary School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dirty="0" smtClean="0">
                <a:solidFill>
                  <a:srgbClr val="073763"/>
                </a:solidFill>
                <a:latin typeface="Georgia" pitchFamily="18" charset="0"/>
              </a:rPr>
              <a:t>Middle School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dirty="0" smtClean="0">
                <a:solidFill>
                  <a:srgbClr val="073763"/>
                </a:solidFill>
                <a:latin typeface="Georgia" pitchFamily="18" charset="0"/>
              </a:rPr>
              <a:t>High School</a:t>
            </a:r>
            <a:endParaRPr lang="en-US" dirty="0">
              <a:solidFill>
                <a:srgbClr val="073763"/>
              </a:solidFill>
              <a:latin typeface="Georgia" pitchFamily="18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7386090"/>
            <a:ext cx="10160000" cy="23391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</a:rPr>
              <a:t> Copyright 2012                    www.time4writing.com/free-writing-resources                     Copyright 2012 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60400" y="1905000"/>
            <a:ext cx="8756650" cy="914400"/>
          </a:xfrm>
        </p:spPr>
        <p:txBody>
          <a:bodyPr lIns="0" tIns="0" rIns="0" bIns="0" anchor="t"/>
          <a:lstStyle/>
          <a:p>
            <a:pPr>
              <a:lnSpc>
                <a:spcPct val="95000"/>
              </a:lnSpc>
            </a:pPr>
            <a:r>
              <a:rPr lang="en-US" sz="4800" b="1" dirty="0">
                <a:solidFill>
                  <a:srgbClr val="073763"/>
                </a:solidFill>
                <a:latin typeface="Arial" pitchFamily="34" charset="0"/>
              </a:rPr>
              <a:t>What is figurative language?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55600" y="3429000"/>
            <a:ext cx="9329738" cy="307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sz="3500" dirty="0">
                <a:solidFill>
                  <a:srgbClr val="073763"/>
                </a:solidFill>
                <a:latin typeface="Arial" pitchFamily="34" charset="0"/>
              </a:rPr>
              <a:t>words or expressions, called</a:t>
            </a:r>
            <a:r>
              <a:rPr lang="en-US" sz="3500" b="1" dirty="0">
                <a:solidFill>
                  <a:srgbClr val="073763"/>
                </a:solidFill>
                <a:latin typeface="Arial" pitchFamily="34" charset="0"/>
              </a:rPr>
              <a:t> </a:t>
            </a:r>
            <a:r>
              <a:rPr lang="en-US" sz="3500" b="1" dirty="0">
                <a:solidFill>
                  <a:srgbClr val="B45F06"/>
                </a:solidFill>
                <a:latin typeface="Arial" pitchFamily="34" charset="0"/>
              </a:rPr>
              <a:t>“figures of speech,”</a:t>
            </a:r>
            <a:r>
              <a:rPr lang="en-US" sz="3500" dirty="0">
                <a:solidFill>
                  <a:srgbClr val="073763"/>
                </a:solidFill>
                <a:latin typeface="Arial" pitchFamily="34" charset="0"/>
              </a:rPr>
              <a:t> that have a different intended meaning from their</a:t>
            </a:r>
            <a:r>
              <a:rPr lang="en-US" sz="3500" b="1" dirty="0">
                <a:solidFill>
                  <a:srgbClr val="B45F06"/>
                </a:solidFill>
                <a:latin typeface="Arial" pitchFamily="34" charset="0"/>
              </a:rPr>
              <a:t> </a:t>
            </a:r>
            <a:r>
              <a:rPr lang="en-US" sz="3500" dirty="0">
                <a:solidFill>
                  <a:srgbClr val="073763"/>
                </a:solidFill>
                <a:latin typeface="Arial" pitchFamily="34" charset="0"/>
              </a:rPr>
              <a:t>literal interpretation </a:t>
            </a:r>
            <a:endParaRPr lang="en-US" dirty="0"/>
          </a:p>
          <a:p>
            <a:pPr>
              <a:lnSpc>
                <a:spcPct val="95000"/>
              </a:lnSpc>
            </a:pPr>
            <a:r>
              <a:rPr lang="en-US" sz="3500" dirty="0">
                <a:solidFill>
                  <a:srgbClr val="073763"/>
                </a:solidFill>
                <a:latin typeface="Arial" pitchFamily="34" charset="0"/>
              </a:rPr>
              <a:t> 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sz="3500" dirty="0">
                <a:solidFill>
                  <a:srgbClr val="073763"/>
                </a:solidFill>
                <a:latin typeface="Arial" pitchFamily="34" charset="0"/>
              </a:rPr>
              <a:t>the opposite of </a:t>
            </a:r>
            <a:r>
              <a:rPr lang="en-US" sz="3500" b="1" dirty="0">
                <a:solidFill>
                  <a:srgbClr val="B45F06"/>
                </a:solidFill>
                <a:latin typeface="Arial" pitchFamily="34" charset="0"/>
              </a:rPr>
              <a:t>literal language</a:t>
            </a:r>
            <a:r>
              <a:rPr lang="en-US" sz="3500" dirty="0">
                <a:solidFill>
                  <a:srgbClr val="073763"/>
                </a:solidFill>
                <a:latin typeface="Arial" pitchFamily="34" charset="0"/>
              </a:rPr>
              <a:t>, in which words match their </a:t>
            </a:r>
            <a:r>
              <a:rPr lang="en-US" sz="3500" dirty="0" smtClean="0">
                <a:solidFill>
                  <a:srgbClr val="073763"/>
                </a:solidFill>
                <a:latin typeface="Arial" pitchFamily="34" charset="0"/>
              </a:rPr>
              <a:t>definition</a:t>
            </a:r>
            <a:endParaRPr lang="en-US" sz="3500" dirty="0">
              <a:solidFill>
                <a:srgbClr val="073763"/>
              </a:solidFill>
              <a:latin typeface="Arial" pitchFamily="34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71113" cy="1536700"/>
          </a:xfrm>
          <a:prstGeom prst="rect">
            <a:avLst/>
          </a:prstGeom>
          <a:noFill/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7386090"/>
            <a:ext cx="10160000" cy="23391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</a:rPr>
              <a:t> Copyright 2012                    www.time4writing.com/free-writing-resources                     Copyright 2012 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ctrTitle"/>
          </p:nvPr>
        </p:nvSpPr>
        <p:spPr>
          <a:xfrm>
            <a:off x="660400" y="1828800"/>
            <a:ext cx="9058275" cy="4137025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  <a:buClr>
                <a:srgbClr val="073763"/>
              </a:buClr>
              <a:buFont typeface="Wingdings" pitchFamily="2" charset="2"/>
              <a:buNone/>
            </a:pPr>
            <a:r>
              <a:rPr lang="en-US" sz="3700" b="1" dirty="0" smtClean="0">
                <a:solidFill>
                  <a:srgbClr val="073763"/>
                </a:solidFill>
                <a:latin typeface="Arial" pitchFamily="34" charset="0"/>
              </a:rPr>
              <a:t>        Why </a:t>
            </a:r>
            <a:r>
              <a:rPr lang="en-US" sz="3700" b="1" dirty="0">
                <a:solidFill>
                  <a:srgbClr val="073763"/>
                </a:solidFill>
                <a:latin typeface="Arial" pitchFamily="34" charset="0"/>
              </a:rPr>
              <a:t>use Figurative Language?</a:t>
            </a:r>
            <a:r>
              <a:rPr lang="en-US" dirty="0"/>
              <a:t/>
            </a:r>
            <a:br>
              <a:rPr lang="en-US" dirty="0"/>
            </a:br>
            <a:r>
              <a:rPr lang="en-US" sz="3700" b="1" dirty="0">
                <a:solidFill>
                  <a:srgbClr val="073763"/>
                </a:solidFill>
                <a:latin typeface="Arial" pitchFamily="34" charset="0"/>
              </a:rPr>
              <a:t> 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-</a:t>
            </a:r>
            <a:r>
              <a:rPr lang="en-US" sz="3200" dirty="0" smtClean="0"/>
              <a:t> </a:t>
            </a:r>
            <a: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  <a:t>to 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play with a word's </a:t>
            </a:r>
            <a:r>
              <a:rPr lang="en-US" sz="2900" b="1" dirty="0">
                <a:solidFill>
                  <a:srgbClr val="B45F06"/>
                </a:solidFill>
                <a:latin typeface="Arial" pitchFamily="34" charset="0"/>
              </a:rPr>
              <a:t>literal meaning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      - </a:t>
            </a:r>
            <a: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  <a:t>to 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make writing more </a:t>
            </a:r>
            <a:r>
              <a:rPr lang="en-US" sz="2900" b="1" dirty="0">
                <a:solidFill>
                  <a:srgbClr val="B45F06"/>
                </a:solidFill>
                <a:latin typeface="Arial" pitchFamily="34" charset="0"/>
              </a:rPr>
              <a:t>creative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 and </a:t>
            </a:r>
            <a:r>
              <a:rPr lang="en-US" sz="2900" b="1" dirty="0">
                <a:solidFill>
                  <a:srgbClr val="B45F06"/>
                </a:solidFill>
                <a:latin typeface="Arial" pitchFamily="34" charset="0"/>
              </a:rPr>
              <a:t>fun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      - </a:t>
            </a:r>
            <a: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  <a:t>to 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allow a reader to </a:t>
            </a:r>
            <a:r>
              <a:rPr lang="en-US" sz="2900" b="1" dirty="0">
                <a:solidFill>
                  <a:srgbClr val="B45F06"/>
                </a:solidFill>
                <a:latin typeface="Arial" pitchFamily="34" charset="0"/>
              </a:rPr>
              <a:t>visualize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 a </a:t>
            </a:r>
            <a: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  <a:t>scene</a:t>
            </a:r>
            <a:b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                </a:t>
            </a:r>
            <a:r>
              <a:rPr lang="en-US" sz="2900" dirty="0" smtClean="0">
                <a:solidFill>
                  <a:srgbClr val="073763"/>
                </a:solidFill>
                <a:latin typeface="Arial" pitchFamily="34" charset="0"/>
              </a:rPr>
              <a:t>For </a:t>
            </a:r>
            <a:r>
              <a:rPr lang="en-US" sz="2900" dirty="0">
                <a:solidFill>
                  <a:srgbClr val="073763"/>
                </a:solidFill>
                <a:latin typeface="Arial" pitchFamily="34" charset="0"/>
              </a:rPr>
              <a:t>example, the idiom: 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>
                <a:solidFill>
                  <a:srgbClr val="073763"/>
                </a:solidFill>
                <a:latin typeface="Courier New" pitchFamily="49" charset="0"/>
              </a:rPr>
              <a:t> </a:t>
            </a:r>
            <a:r>
              <a:rPr lang="en-US" dirty="0" smtClean="0"/>
              <a:t>       </a:t>
            </a:r>
            <a:r>
              <a:rPr lang="en-US" sz="3200" dirty="0" smtClean="0">
                <a:solidFill>
                  <a:srgbClr val="073763"/>
                </a:solidFill>
                <a:latin typeface="Courier New" pitchFamily="49" charset="0"/>
              </a:rPr>
              <a:t>"</a:t>
            </a:r>
            <a:r>
              <a:rPr lang="en-US" sz="3200" dirty="0">
                <a:solidFill>
                  <a:srgbClr val="B45F06"/>
                </a:solidFill>
                <a:latin typeface="Courier New" pitchFamily="49" charset="0"/>
              </a:rPr>
              <a:t>It's raining </a:t>
            </a:r>
            <a:r>
              <a:rPr lang="en-US" sz="3200" dirty="0" smtClean="0">
                <a:solidFill>
                  <a:srgbClr val="B45F06"/>
                </a:solidFill>
                <a:latin typeface="Courier New" pitchFamily="49" charset="0"/>
              </a:rPr>
              <a:t>cats </a:t>
            </a:r>
            <a:r>
              <a:rPr lang="en-US" sz="3200" dirty="0">
                <a:solidFill>
                  <a:srgbClr val="B45F06"/>
                </a:solidFill>
                <a:latin typeface="Courier New" pitchFamily="49" charset="0"/>
              </a:rPr>
              <a:t>and </a:t>
            </a:r>
            <a:r>
              <a:rPr lang="en-US" sz="3200" dirty="0" smtClean="0">
                <a:solidFill>
                  <a:srgbClr val="B45F06"/>
                </a:solidFill>
                <a:latin typeface="Courier New" pitchFamily="49" charset="0"/>
              </a:rPr>
              <a:t>dogs</a:t>
            </a:r>
            <a:r>
              <a:rPr lang="en-US" sz="3200" dirty="0">
                <a:solidFill>
                  <a:srgbClr val="B45F06"/>
                </a:solidFill>
                <a:latin typeface="Courier New" pitchFamily="49" charset="0"/>
              </a:rPr>
              <a:t>.</a:t>
            </a:r>
            <a:r>
              <a:rPr lang="en-US" sz="3200" dirty="0">
                <a:solidFill>
                  <a:srgbClr val="073763"/>
                </a:solidFill>
                <a:latin typeface="Courier New" pitchFamily="49" charset="0"/>
              </a:rPr>
              <a:t>"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71113" cy="1536700"/>
          </a:xfrm>
          <a:prstGeom prst="rect">
            <a:avLst/>
          </a:prstGeom>
          <a:noFill/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7386090"/>
            <a:ext cx="10160000" cy="23391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</a:rPr>
              <a:t> Copyright 2012                    www.time4writing.com/free-writing-resources                     Copyright 2012 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71113" cy="1536700"/>
          </a:xfrm>
          <a:prstGeom prst="rect">
            <a:avLst/>
          </a:prstGeom>
          <a:noFill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1575" y="2441575"/>
            <a:ext cx="5322888" cy="3900488"/>
          </a:xfrm>
          <a:prstGeom prst="rect">
            <a:avLst/>
          </a:prstGeom>
          <a:noFill/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7386090"/>
            <a:ext cx="10160000" cy="23391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</a:rPr>
              <a:t> Copyright 2012                    www.time4writing.com/free-writing-resources                     Copyright 2012 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736600" y="1752600"/>
            <a:ext cx="8978900" cy="4572000"/>
          </a:xfrm>
        </p:spPr>
        <p:txBody>
          <a:bodyPr lIns="0" tIns="0" rIns="0" bIns="0" anchor="t"/>
          <a:lstStyle/>
          <a:p>
            <a:pPr algn="l">
              <a:lnSpc>
                <a:spcPct val="95000"/>
              </a:lnSpc>
              <a:buClr>
                <a:srgbClr val="073763"/>
              </a:buClr>
            </a:pPr>
            <a:r>
              <a:rPr lang="en-US" sz="4800" b="1" dirty="0" smtClean="0">
                <a:solidFill>
                  <a:srgbClr val="B45F06"/>
                </a:solidFill>
                <a:latin typeface="Arial" pitchFamily="34" charset="0"/>
              </a:rPr>
              <a:t> How </a:t>
            </a:r>
            <a:r>
              <a:rPr lang="en-US" sz="4800" b="1" dirty="0">
                <a:solidFill>
                  <a:srgbClr val="B45F06"/>
                </a:solidFill>
                <a:latin typeface="Arial" pitchFamily="34" charset="0"/>
              </a:rPr>
              <a:t>to Use Literal Language</a:t>
            </a:r>
            <a:r>
              <a:rPr lang="en-US" sz="4800" b="1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r>
              <a:rPr lang="en-US" sz="2900" b="1" dirty="0">
                <a:solidFill>
                  <a:srgbClr val="073763"/>
                </a:solidFill>
                <a:latin typeface="Arial" pitchFamily="34" charset="0"/>
              </a:rPr>
              <a:t> 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  - </a:t>
            </a:r>
            <a:r>
              <a:rPr lang="en-US" sz="2900" b="1" dirty="0" smtClean="0">
                <a:solidFill>
                  <a:srgbClr val="073763"/>
                </a:solidFill>
                <a:latin typeface="Arial" pitchFamily="34" charset="0"/>
              </a:rPr>
              <a:t>Compare </a:t>
            </a:r>
            <a:r>
              <a:rPr lang="en-US" sz="2900" b="1" dirty="0">
                <a:solidFill>
                  <a:srgbClr val="073763"/>
                </a:solidFill>
                <a:latin typeface="Arial" pitchFamily="34" charset="0"/>
              </a:rPr>
              <a:t>unrelated things with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     </a:t>
            </a:r>
            <a:r>
              <a:rPr lang="en-US" sz="2900" b="1" dirty="0" smtClean="0">
                <a:solidFill>
                  <a:srgbClr val="B45F06"/>
                </a:solidFill>
                <a:latin typeface="Arial" pitchFamily="34" charset="0"/>
              </a:rPr>
              <a:t>similes </a:t>
            </a: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(using the words </a:t>
            </a:r>
            <a:r>
              <a:rPr lang="en-US" sz="2700" dirty="0">
                <a:solidFill>
                  <a:srgbClr val="073763"/>
                </a:solidFill>
                <a:latin typeface="Courier New" pitchFamily="49" charset="0"/>
              </a:rPr>
              <a:t>"like"</a:t>
            </a: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 or </a:t>
            </a:r>
            <a:r>
              <a:rPr lang="en-US" sz="2700" dirty="0">
                <a:solidFill>
                  <a:srgbClr val="073763"/>
                </a:solidFill>
                <a:latin typeface="Courier New" pitchFamily="49" charset="0"/>
              </a:rPr>
              <a:t>"as"</a:t>
            </a: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)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       </a:t>
            </a:r>
            <a:r>
              <a:rPr lang="en-US" sz="2900" b="1" dirty="0" smtClean="0">
                <a:solidFill>
                  <a:srgbClr val="B45F06"/>
                </a:solidFill>
                <a:latin typeface="Arial" pitchFamily="34" charset="0"/>
              </a:rPr>
              <a:t>metaphors </a:t>
            </a: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(without using </a:t>
            </a:r>
            <a:r>
              <a:rPr lang="en-US" sz="2700" dirty="0">
                <a:solidFill>
                  <a:srgbClr val="073763"/>
                </a:solidFill>
                <a:latin typeface="Courier New" pitchFamily="49" charset="0"/>
              </a:rPr>
              <a:t>"like"</a:t>
            </a: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 or </a:t>
            </a:r>
            <a:r>
              <a:rPr lang="en-US" sz="2700" dirty="0">
                <a:solidFill>
                  <a:srgbClr val="073763"/>
                </a:solidFill>
                <a:latin typeface="Courier New" pitchFamily="49" charset="0"/>
              </a:rPr>
              <a:t>"as"</a:t>
            </a: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)</a:t>
            </a:r>
            <a:r>
              <a:rPr lang="en-US" dirty="0"/>
              <a:t/>
            </a:r>
            <a:br>
              <a:rPr lang="en-US" dirty="0"/>
            </a:br>
            <a:r>
              <a:rPr lang="en-US" sz="2900" b="1" dirty="0">
                <a:solidFill>
                  <a:srgbClr val="073763"/>
                </a:solidFill>
                <a:latin typeface="Arial" pitchFamily="34" charset="0"/>
              </a:rPr>
              <a:t> </a:t>
            </a:r>
            <a:r>
              <a:rPr lang="en-US" dirty="0" smtClean="0"/>
              <a:t>     </a:t>
            </a:r>
            <a:r>
              <a:rPr lang="en-US" dirty="0" smtClean="0"/>
              <a:t>- </a:t>
            </a:r>
            <a:r>
              <a:rPr lang="en-US" sz="2900" b="1" dirty="0" smtClean="0">
                <a:solidFill>
                  <a:srgbClr val="073763"/>
                </a:solidFill>
                <a:latin typeface="Arial" pitchFamily="34" charset="0"/>
              </a:rPr>
              <a:t>Use </a:t>
            </a:r>
            <a:r>
              <a:rPr lang="en-US" sz="2900" b="1" dirty="0">
                <a:solidFill>
                  <a:srgbClr val="073763"/>
                </a:solidFill>
                <a:latin typeface="Arial" pitchFamily="34" charset="0"/>
              </a:rPr>
              <a:t>an </a:t>
            </a:r>
            <a:r>
              <a:rPr lang="en-US" sz="2900" b="1" dirty="0">
                <a:solidFill>
                  <a:srgbClr val="B45F06"/>
                </a:solidFill>
                <a:latin typeface="Arial" pitchFamily="34" charset="0"/>
              </a:rPr>
              <a:t>idiom</a:t>
            </a:r>
            <a:r>
              <a:rPr lang="en-US" sz="2900" b="1" dirty="0">
                <a:solidFill>
                  <a:srgbClr val="073763"/>
                </a:solidFill>
                <a:latin typeface="Arial" pitchFamily="34" charset="0"/>
              </a:rPr>
              <a:t>, or common expression</a:t>
            </a:r>
            <a:r>
              <a:rPr lang="en-US" dirty="0"/>
              <a:t/>
            </a:r>
            <a:br>
              <a:rPr lang="en-US" dirty="0"/>
            </a:br>
            <a:r>
              <a:rPr lang="en-US" sz="2900" b="1" dirty="0">
                <a:solidFill>
                  <a:srgbClr val="073763"/>
                </a:solidFill>
                <a:latin typeface="Arial" pitchFamily="34" charset="0"/>
              </a:rPr>
              <a:t> </a:t>
            </a:r>
            <a:r>
              <a:rPr lang="en-US" dirty="0" smtClean="0"/>
              <a:t>     </a:t>
            </a:r>
            <a:r>
              <a:rPr lang="en-US" dirty="0" smtClean="0"/>
              <a:t>- </a:t>
            </a:r>
            <a:r>
              <a:rPr lang="en-US" sz="2900" b="1" dirty="0" smtClean="0">
                <a:solidFill>
                  <a:srgbClr val="073763"/>
                </a:solidFill>
                <a:latin typeface="Arial" pitchFamily="34" charset="0"/>
              </a:rPr>
              <a:t>Animate </a:t>
            </a:r>
            <a:r>
              <a:rPr lang="en-US" sz="2900" b="1" dirty="0">
                <a:solidFill>
                  <a:srgbClr val="073763"/>
                </a:solidFill>
                <a:latin typeface="Arial" pitchFamily="34" charset="0"/>
              </a:rPr>
              <a:t>an object with </a:t>
            </a:r>
            <a:r>
              <a:rPr lang="en-US" sz="2900" b="1" dirty="0">
                <a:solidFill>
                  <a:srgbClr val="B45F06"/>
                </a:solidFill>
                <a:latin typeface="Arial" pitchFamily="34" charset="0"/>
              </a:rPr>
              <a:t>personification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71113" cy="1536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858838" y="1525588"/>
            <a:ext cx="8355012" cy="738187"/>
          </a:xfrm>
        </p:spPr>
        <p:txBody>
          <a:bodyPr lIns="0" tIns="0" rIns="0" bIns="0" anchor="t"/>
          <a:lstStyle/>
          <a:p>
            <a:pPr>
              <a:lnSpc>
                <a:spcPct val="95000"/>
              </a:lnSpc>
            </a:pPr>
            <a:r>
              <a:rPr lang="en-US" sz="4800" b="1">
                <a:solidFill>
                  <a:srgbClr val="B45F06"/>
                </a:solidFill>
                <a:latin typeface="Arial" pitchFamily="34" charset="0"/>
              </a:rPr>
              <a:t>Similes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50838" y="2338388"/>
            <a:ext cx="9324975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>
                <a:solidFill>
                  <a:srgbClr val="073763"/>
                </a:solidFill>
                <a:latin typeface="Arial" pitchFamily="34" charset="0"/>
              </a:rPr>
              <a:t>To enrich your writing, use the words </a:t>
            </a:r>
            <a:r>
              <a:rPr lang="en-US" b="1">
                <a:solidFill>
                  <a:srgbClr val="B45F06"/>
                </a:solidFill>
                <a:latin typeface="Arial" pitchFamily="34" charset="0"/>
              </a:rPr>
              <a:t>like</a:t>
            </a:r>
            <a:r>
              <a:rPr lang="en-US">
                <a:solidFill>
                  <a:srgbClr val="073763"/>
                </a:solidFill>
                <a:latin typeface="Arial" pitchFamily="34" charset="0"/>
              </a:rPr>
              <a:t> or </a:t>
            </a:r>
            <a:r>
              <a:rPr lang="en-US" b="1">
                <a:solidFill>
                  <a:srgbClr val="B45F06"/>
                </a:solidFill>
                <a:latin typeface="Arial" pitchFamily="34" charset="0"/>
              </a:rPr>
              <a:t>as</a:t>
            </a:r>
            <a:r>
              <a:rPr lang="en-US">
                <a:solidFill>
                  <a:srgbClr val="073763"/>
                </a:solidFill>
                <a:latin typeface="Arial" pitchFamily="34" charset="0"/>
              </a:rPr>
              <a:t> to compare things which are otherwise unrelated. For example, </a:t>
            </a:r>
            <a:endParaRPr lang="en-US"/>
          </a:p>
          <a:p>
            <a:pPr>
              <a:lnSpc>
                <a:spcPct val="95000"/>
              </a:lnSpc>
            </a:pPr>
            <a:endParaRPr lang="en-US" sz="2700">
              <a:solidFill>
                <a:srgbClr val="073763"/>
              </a:solidFill>
              <a:latin typeface="Arial" pitchFamily="34" charset="0"/>
            </a:endParaRPr>
          </a:p>
          <a:p>
            <a:pPr marL="857250" lvl="2" indent="-285750">
              <a:lnSpc>
                <a:spcPct val="95000"/>
              </a:lnSpc>
              <a:buClr>
                <a:srgbClr val="073763"/>
              </a:buClr>
              <a:buSzPct val="80000"/>
              <a:buFont typeface="Courier New" pitchFamily="49" charset="0"/>
              <a:buChar char="o"/>
            </a:pPr>
            <a:r>
              <a:rPr lang="en-US" sz="2700">
                <a:solidFill>
                  <a:srgbClr val="073763"/>
                </a:solidFill>
                <a:latin typeface="Arial" pitchFamily="34" charset="0"/>
              </a:rPr>
              <a:t> Instead of </a:t>
            </a:r>
            <a:r>
              <a:rPr lang="en-US" sz="2700">
                <a:solidFill>
                  <a:srgbClr val="073763"/>
                </a:solidFill>
                <a:latin typeface="Courier New" pitchFamily="49" charset="0"/>
              </a:rPr>
              <a:t>"Fred ran so fast"</a:t>
            </a:r>
            <a:endParaRPr lang="en-US"/>
          </a:p>
          <a:p>
            <a:pPr marL="1257300" lvl="3" indent="-228600">
              <a:lnSpc>
                <a:spcPct val="95000"/>
              </a:lnSpc>
              <a:buClr>
                <a:srgbClr val="073763"/>
              </a:buClr>
              <a:buSzPct val="100000"/>
              <a:buFont typeface="Wingdings" pitchFamily="2" charset="2"/>
              <a:buChar char="§"/>
            </a:pPr>
            <a:r>
              <a:rPr lang="en-US" sz="2700">
                <a:solidFill>
                  <a:srgbClr val="073763"/>
                </a:solidFill>
                <a:latin typeface="Arial" pitchFamily="34" charset="0"/>
              </a:rPr>
              <a:t>try </a:t>
            </a:r>
            <a:r>
              <a:rPr lang="en-US" sz="2700" b="1">
                <a:solidFill>
                  <a:srgbClr val="073763"/>
                </a:solidFill>
                <a:latin typeface="Arial" pitchFamily="34" charset="0"/>
              </a:rPr>
              <a:t> </a:t>
            </a:r>
            <a:r>
              <a:rPr lang="en-US" sz="2700" b="1">
                <a:solidFill>
                  <a:srgbClr val="B45F06"/>
                </a:solidFill>
                <a:latin typeface="Courier New" pitchFamily="49" charset="0"/>
              </a:rPr>
              <a:t>"Fred ran as fast as the wind"</a:t>
            </a:r>
            <a:endParaRPr lang="en-US"/>
          </a:p>
          <a:p>
            <a:pPr>
              <a:lnSpc>
                <a:spcPct val="95000"/>
              </a:lnSpc>
            </a:pPr>
            <a:r>
              <a:rPr lang="en-US" sz="2700" b="1">
                <a:solidFill>
                  <a:srgbClr val="B45F06"/>
                </a:solidFill>
                <a:latin typeface="Courier New" pitchFamily="49" charset="0"/>
              </a:rPr>
              <a:t> 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73763"/>
              </a:buClr>
              <a:buSzPct val="80000"/>
              <a:buFont typeface="Courier New" pitchFamily="49" charset="0"/>
              <a:buChar char="o"/>
            </a:pPr>
            <a:r>
              <a:rPr lang="en-US" sz="2700">
                <a:solidFill>
                  <a:srgbClr val="073763"/>
                </a:solidFill>
                <a:latin typeface="Arial" pitchFamily="34" charset="0"/>
              </a:rPr>
              <a:t>Instead of </a:t>
            </a:r>
            <a:r>
              <a:rPr lang="en-US" sz="2700">
                <a:solidFill>
                  <a:srgbClr val="073763"/>
                </a:solidFill>
                <a:latin typeface="Courier New" pitchFamily="49" charset="0"/>
              </a:rPr>
              <a:t>"Her lips are very red"</a:t>
            </a:r>
            <a:endParaRPr lang="en-US"/>
          </a:p>
          <a:p>
            <a:pPr marL="1257300" lvl="3" indent="-228600">
              <a:lnSpc>
                <a:spcPct val="95000"/>
              </a:lnSpc>
              <a:buClr>
                <a:srgbClr val="073763"/>
              </a:buClr>
              <a:buSzPct val="100000"/>
              <a:buFont typeface="Wingdings" pitchFamily="2" charset="2"/>
              <a:buChar char="§"/>
            </a:pPr>
            <a:r>
              <a:rPr lang="en-US" sz="2700">
                <a:solidFill>
                  <a:srgbClr val="073763"/>
                </a:solidFill>
                <a:latin typeface="Arial" pitchFamily="34" charset="0"/>
              </a:rPr>
              <a:t>try </a:t>
            </a:r>
            <a:r>
              <a:rPr lang="en-US" sz="2700">
                <a:solidFill>
                  <a:srgbClr val="E69138"/>
                </a:solidFill>
                <a:latin typeface="Courier New" pitchFamily="49" charset="0"/>
              </a:rPr>
              <a:t> </a:t>
            </a:r>
            <a:r>
              <a:rPr lang="en-US" sz="2700" b="1">
                <a:solidFill>
                  <a:srgbClr val="B45F06"/>
                </a:solidFill>
                <a:latin typeface="Courier New" pitchFamily="49" charset="0"/>
              </a:rPr>
              <a:t>"Her lips are red as a rose"</a:t>
            </a:r>
            <a:endParaRPr lang="en-US"/>
          </a:p>
          <a:p>
            <a:pPr>
              <a:lnSpc>
                <a:spcPct val="95000"/>
              </a:lnSpc>
            </a:pPr>
            <a:r>
              <a:rPr lang="en-US" sz="2700" b="1">
                <a:solidFill>
                  <a:srgbClr val="B45F06"/>
                </a:solidFill>
                <a:latin typeface="Courier New" pitchFamily="49" charset="0"/>
              </a:rPr>
              <a:t> </a:t>
            </a:r>
            <a:endParaRPr lang="en-US"/>
          </a:p>
          <a:p>
            <a:pPr marL="857250" lvl="2" indent="-285750">
              <a:lnSpc>
                <a:spcPct val="95000"/>
              </a:lnSpc>
              <a:buClr>
                <a:srgbClr val="073763"/>
              </a:buClr>
              <a:buSzPct val="80000"/>
              <a:buFont typeface="Courier New" pitchFamily="49" charset="0"/>
              <a:buChar char="o"/>
            </a:pPr>
            <a:r>
              <a:rPr lang="en-US" sz="2700">
                <a:solidFill>
                  <a:srgbClr val="073763"/>
                </a:solidFill>
                <a:latin typeface="Arial" pitchFamily="34" charset="0"/>
              </a:rPr>
              <a:t>Instead of </a:t>
            </a:r>
            <a:r>
              <a:rPr lang="en-US" sz="2700">
                <a:solidFill>
                  <a:srgbClr val="073763"/>
                </a:solidFill>
                <a:latin typeface="Courier New" pitchFamily="49" charset="0"/>
              </a:rPr>
              <a:t>"He is so sly"</a:t>
            </a:r>
            <a:endParaRPr lang="en-US"/>
          </a:p>
          <a:p>
            <a:pPr marL="1257300" lvl="3" indent="-228600">
              <a:lnSpc>
                <a:spcPct val="95000"/>
              </a:lnSpc>
              <a:buClr>
                <a:srgbClr val="073763"/>
              </a:buClr>
              <a:buSzPct val="100000"/>
              <a:buFont typeface="Wingdings" pitchFamily="2" charset="2"/>
              <a:buChar char="§"/>
            </a:pPr>
            <a:r>
              <a:rPr lang="en-US" sz="2700">
                <a:solidFill>
                  <a:srgbClr val="073763"/>
                </a:solidFill>
                <a:latin typeface="Arial" pitchFamily="34" charset="0"/>
              </a:rPr>
              <a:t>try  </a:t>
            </a:r>
            <a:r>
              <a:rPr lang="en-US" sz="2700" b="1">
                <a:solidFill>
                  <a:srgbClr val="B45F06"/>
                </a:solidFill>
                <a:latin typeface="Courier New" pitchFamily="49" charset="0"/>
              </a:rPr>
              <a:t>"He is sly like a fox"</a:t>
            </a: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71113" cy="1536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ctrTitle"/>
          </p:nvPr>
        </p:nvSpPr>
        <p:spPr>
          <a:xfrm>
            <a:off x="858838" y="1627188"/>
            <a:ext cx="8355012" cy="738187"/>
          </a:xfrm>
        </p:spPr>
        <p:txBody>
          <a:bodyPr lIns="0" tIns="0" rIns="0" bIns="0" anchor="t"/>
          <a:lstStyle/>
          <a:p>
            <a:pPr>
              <a:lnSpc>
                <a:spcPct val="95000"/>
              </a:lnSpc>
            </a:pPr>
            <a:r>
              <a:rPr lang="en-US" sz="4800" b="1" dirty="0">
                <a:solidFill>
                  <a:srgbClr val="B45F06"/>
                </a:solidFill>
                <a:latin typeface="Arial" pitchFamily="34" charset="0"/>
              </a:rPr>
              <a:t>Metaphors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84200" y="2590800"/>
            <a:ext cx="8967788" cy="421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dirty="0">
                <a:solidFill>
                  <a:srgbClr val="073763"/>
                </a:solidFill>
                <a:latin typeface="Arial" pitchFamily="34" charset="0"/>
              </a:rPr>
              <a:t>You can also make enriching comparisons of otherwise unrelated things </a:t>
            </a:r>
            <a:r>
              <a:rPr lang="en-US" i="1" dirty="0">
                <a:solidFill>
                  <a:srgbClr val="073763"/>
                </a:solidFill>
                <a:latin typeface="Arial" pitchFamily="34" charset="0"/>
              </a:rPr>
              <a:t>without</a:t>
            </a:r>
            <a:r>
              <a:rPr lang="en-US" dirty="0">
                <a:solidFill>
                  <a:srgbClr val="073763"/>
                </a:solidFill>
                <a:latin typeface="Arial" pitchFamily="34" charset="0"/>
              </a:rPr>
              <a:t> using "like" or "as" -- for example,</a:t>
            </a:r>
            <a:endParaRPr lang="en-US" dirty="0"/>
          </a:p>
          <a:p>
            <a:pPr>
              <a:lnSpc>
                <a:spcPct val="95000"/>
              </a:lnSpc>
            </a:pPr>
            <a:endParaRPr lang="en-US" dirty="0">
              <a:solidFill>
                <a:srgbClr val="073763"/>
              </a:solidFill>
              <a:latin typeface="Arial" pitchFamily="34" charset="0"/>
            </a:endParaRPr>
          </a:p>
          <a:p>
            <a:pPr marL="857250" lvl="2" indent="-285750">
              <a:lnSpc>
                <a:spcPct val="95000"/>
              </a:lnSpc>
              <a:buClr>
                <a:srgbClr val="073763"/>
              </a:buClr>
              <a:buSzPct val="80000"/>
              <a:buFont typeface="Courier New" pitchFamily="49" charset="0"/>
              <a:buChar char="o"/>
            </a:pP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Instead of </a:t>
            </a:r>
            <a:r>
              <a:rPr lang="en-US" sz="2700" dirty="0">
                <a:solidFill>
                  <a:srgbClr val="073763"/>
                </a:solidFill>
                <a:latin typeface="Courier New" pitchFamily="49" charset="0"/>
              </a:rPr>
              <a:t>"Roy is a sweet boy"</a:t>
            </a:r>
            <a:endParaRPr lang="en-US" dirty="0"/>
          </a:p>
          <a:p>
            <a:pPr marL="1257300" lvl="3" indent="-228600">
              <a:lnSpc>
                <a:spcPct val="95000"/>
              </a:lnSpc>
              <a:buClr>
                <a:srgbClr val="073763"/>
              </a:buClr>
              <a:buSzPct val="100000"/>
              <a:buFont typeface="Wingdings" pitchFamily="2" charset="2"/>
              <a:buChar char="§"/>
            </a:pP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try </a:t>
            </a:r>
            <a:r>
              <a:rPr lang="en-US" sz="2700" b="1" dirty="0">
                <a:solidFill>
                  <a:srgbClr val="073763"/>
                </a:solidFill>
                <a:latin typeface="Arial" pitchFamily="34" charset="0"/>
              </a:rPr>
              <a:t> </a:t>
            </a:r>
            <a:r>
              <a:rPr lang="en-US" sz="2700" b="1" dirty="0">
                <a:solidFill>
                  <a:srgbClr val="B45F06"/>
                </a:solidFill>
                <a:latin typeface="Courier New" pitchFamily="49" charset="0"/>
              </a:rPr>
              <a:t>"Roy has the heart of a lion</a:t>
            </a:r>
            <a:r>
              <a:rPr lang="en-US" sz="2700" dirty="0">
                <a:solidFill>
                  <a:srgbClr val="B45F06"/>
                </a:solidFill>
                <a:latin typeface="Courier New" pitchFamily="49" charset="0"/>
              </a:rPr>
              <a:t>"</a:t>
            </a:r>
            <a:endParaRPr lang="en-US" dirty="0"/>
          </a:p>
          <a:p>
            <a:pPr>
              <a:lnSpc>
                <a:spcPct val="95000"/>
              </a:lnSpc>
            </a:pPr>
            <a:r>
              <a:rPr lang="en-US" sz="2700" dirty="0">
                <a:solidFill>
                  <a:srgbClr val="B45F06"/>
                </a:solidFill>
                <a:latin typeface="Courier New" pitchFamily="49" charset="0"/>
              </a:rPr>
              <a:t> </a:t>
            </a:r>
            <a:endParaRPr lang="en-US" dirty="0"/>
          </a:p>
          <a:p>
            <a:pPr marL="857250" lvl="2" indent="-285750">
              <a:lnSpc>
                <a:spcPct val="95000"/>
              </a:lnSpc>
              <a:buClr>
                <a:srgbClr val="073763"/>
              </a:buClr>
              <a:buSzPct val="80000"/>
              <a:buFont typeface="Courier New" pitchFamily="49" charset="0"/>
              <a:buChar char="o"/>
            </a:pP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Instead of </a:t>
            </a:r>
            <a:r>
              <a:rPr lang="en-US" sz="2700" dirty="0">
                <a:solidFill>
                  <a:srgbClr val="073763"/>
                </a:solidFill>
                <a:latin typeface="Courier New" pitchFamily="49" charset="0"/>
              </a:rPr>
              <a:t>"I was so happy to hear her"</a:t>
            </a:r>
            <a:endParaRPr lang="en-US" dirty="0"/>
          </a:p>
          <a:p>
            <a:pPr marL="1257300" lvl="3" indent="-228600">
              <a:lnSpc>
                <a:spcPct val="95000"/>
              </a:lnSpc>
              <a:buClr>
                <a:srgbClr val="073763"/>
              </a:buClr>
              <a:buSzPct val="100000"/>
              <a:buFont typeface="Wingdings" pitchFamily="2" charset="2"/>
              <a:buChar char="§"/>
            </a:pP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try </a:t>
            </a:r>
            <a:r>
              <a:rPr lang="en-US" sz="2700" dirty="0">
                <a:solidFill>
                  <a:srgbClr val="E69138"/>
                </a:solidFill>
                <a:latin typeface="Courier New" pitchFamily="49" charset="0"/>
              </a:rPr>
              <a:t> </a:t>
            </a:r>
            <a:r>
              <a:rPr lang="en-US" sz="2700" b="1" dirty="0">
                <a:solidFill>
                  <a:srgbClr val="B45F06"/>
                </a:solidFill>
                <a:latin typeface="Courier New" pitchFamily="49" charset="0"/>
              </a:rPr>
              <a:t>"Her voice was music to my ears"</a:t>
            </a:r>
            <a:endParaRPr lang="en-US" dirty="0"/>
          </a:p>
          <a:p>
            <a:pPr>
              <a:lnSpc>
                <a:spcPct val="95000"/>
              </a:lnSpc>
            </a:pPr>
            <a:r>
              <a:rPr lang="en-US" sz="2700" b="1" dirty="0">
                <a:solidFill>
                  <a:srgbClr val="B45F06"/>
                </a:solidFill>
                <a:latin typeface="Courier New" pitchFamily="49" charset="0"/>
              </a:rPr>
              <a:t> </a:t>
            </a:r>
            <a:endParaRPr lang="en-US" dirty="0"/>
          </a:p>
          <a:p>
            <a:pPr marL="857250" lvl="2" indent="-285750">
              <a:lnSpc>
                <a:spcPct val="95000"/>
              </a:lnSpc>
              <a:buClr>
                <a:srgbClr val="073763"/>
              </a:buClr>
              <a:buSzPct val="80000"/>
              <a:buFont typeface="Courier New" pitchFamily="49" charset="0"/>
              <a:buChar char="o"/>
            </a:pP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Instead of </a:t>
            </a:r>
            <a:r>
              <a:rPr lang="en-US" sz="2700" dirty="0">
                <a:solidFill>
                  <a:srgbClr val="073763"/>
                </a:solidFill>
                <a:latin typeface="Courier New" pitchFamily="49" charset="0"/>
              </a:rPr>
              <a:t>"life has ups and downs"</a:t>
            </a:r>
            <a:endParaRPr lang="en-US" dirty="0"/>
          </a:p>
          <a:p>
            <a:pPr marL="1257300" lvl="3" indent="-228600">
              <a:lnSpc>
                <a:spcPct val="95000"/>
              </a:lnSpc>
              <a:buClr>
                <a:srgbClr val="073763"/>
              </a:buClr>
              <a:buSzPct val="100000"/>
              <a:buFont typeface="Wingdings" pitchFamily="2" charset="2"/>
              <a:buChar char="§"/>
            </a:pPr>
            <a:r>
              <a:rPr lang="en-US" sz="2700" dirty="0">
                <a:solidFill>
                  <a:srgbClr val="073763"/>
                </a:solidFill>
                <a:latin typeface="Arial" pitchFamily="34" charset="0"/>
              </a:rPr>
              <a:t>try  </a:t>
            </a:r>
            <a:r>
              <a:rPr lang="en-US" sz="2700" b="1" dirty="0">
                <a:solidFill>
                  <a:srgbClr val="B45F06"/>
                </a:solidFill>
                <a:latin typeface="Courier New" pitchFamily="49" charset="0"/>
              </a:rPr>
              <a:t>"life is a roller coaster"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71113" cy="1536700"/>
          </a:xfrm>
          <a:prstGeom prst="rect">
            <a:avLst/>
          </a:prstGeom>
          <a:noFill/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7386090"/>
            <a:ext cx="10160000" cy="23391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</a:rPr>
              <a:t> Copyright 2012                    www.time4writing.com/free-writing-resources                     Copyright 2012 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ctrTitle"/>
          </p:nvPr>
        </p:nvSpPr>
        <p:spPr>
          <a:xfrm>
            <a:off x="858838" y="1627188"/>
            <a:ext cx="8355012" cy="738187"/>
          </a:xfrm>
        </p:spPr>
        <p:txBody>
          <a:bodyPr lIns="0" tIns="0" rIns="0" bIns="0" anchor="t"/>
          <a:lstStyle/>
          <a:p>
            <a:pPr>
              <a:lnSpc>
                <a:spcPct val="95000"/>
              </a:lnSpc>
            </a:pPr>
            <a:r>
              <a:rPr lang="en-US" sz="4800" b="1" dirty="0" smtClean="0">
                <a:solidFill>
                  <a:srgbClr val="B45F06"/>
                </a:solidFill>
                <a:latin typeface="Arial" pitchFamily="34" charset="0"/>
              </a:rPr>
              <a:t>Idioms</a:t>
            </a:r>
            <a:endParaRPr lang="en-US" sz="4800" b="1" dirty="0">
              <a:solidFill>
                <a:srgbClr val="B45F06"/>
              </a:solidFill>
              <a:latin typeface="Arial" pitchFamily="34" charset="0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736600" y="2286000"/>
            <a:ext cx="8967788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dirty="0" smtClean="0">
                <a:solidFill>
                  <a:srgbClr val="073763"/>
                </a:solidFill>
                <a:latin typeface="Arial" pitchFamily="34" charset="0"/>
              </a:rPr>
              <a:t>Idioms are expressions used by a particular group of people with a meaning that is only known through common use -- for example:</a:t>
            </a:r>
            <a:endParaRPr lang="en-US" dirty="0" smtClean="0">
              <a:solidFill>
                <a:srgbClr val="000000"/>
              </a:solidFill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171113" cy="1536700"/>
          </a:xfrm>
          <a:prstGeom prst="rect">
            <a:avLst/>
          </a:prstGeom>
          <a:noFill/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7386090"/>
            <a:ext cx="10160000" cy="23391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</a:rPr>
              <a:t> Copyright 2012                    www.time4writing.com/free-writing-resources                     Copyright 2012 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89000" y="3352800"/>
          <a:ext cx="84582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7010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Idiom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latin typeface="Arial" pitchFamily="34" charset="0"/>
                          <a:cs typeface="Arial" pitchFamily="34" charset="0"/>
                        </a:rPr>
                        <a:t>Meaning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7010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accent6"/>
                          </a:solidFill>
                          <a:latin typeface="Arial" pitchFamily="34" charset="0"/>
                          <a:cs typeface="Arial" pitchFamily="34" charset="0"/>
                        </a:rPr>
                        <a:t>… a blessing in disguise</a:t>
                      </a:r>
                      <a:endParaRPr lang="en-US" sz="2000" dirty="0">
                        <a:solidFill>
                          <a:schemeClr val="accent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accent6"/>
                          </a:solidFill>
                          <a:latin typeface="Arial" pitchFamily="34" charset="0"/>
                          <a:cs typeface="Arial" pitchFamily="34" charset="0"/>
                        </a:rPr>
                        <a:t>An event that seems negative</a:t>
                      </a:r>
                      <a:r>
                        <a:rPr lang="en-US" sz="2000" baseline="0" dirty="0" smtClean="0">
                          <a:solidFill>
                            <a:schemeClr val="accent6"/>
                          </a:solidFill>
                          <a:latin typeface="Arial" pitchFamily="34" charset="0"/>
                          <a:cs typeface="Arial" pitchFamily="34" charset="0"/>
                        </a:rPr>
                        <a:t> but ends up being positive</a:t>
                      </a:r>
                      <a:endParaRPr lang="en-US" sz="2000" dirty="0">
                        <a:solidFill>
                          <a:schemeClr val="accent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010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accent6"/>
                          </a:solidFill>
                          <a:latin typeface="Arial" pitchFamily="34" charset="0"/>
                          <a:cs typeface="Arial" pitchFamily="34" charset="0"/>
                        </a:rPr>
                        <a:t>… a chip on the shoulder</a:t>
                      </a:r>
                      <a:endParaRPr lang="en-US" sz="2000" dirty="0">
                        <a:solidFill>
                          <a:schemeClr val="accent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accent6"/>
                          </a:solidFill>
                          <a:latin typeface="Arial" pitchFamily="34" charset="0"/>
                          <a:cs typeface="Arial" pitchFamily="34" charset="0"/>
                        </a:rPr>
                        <a:t>Not able to let go of a bad experience</a:t>
                      </a:r>
                      <a:endParaRPr lang="en-US" sz="2000" dirty="0">
                        <a:solidFill>
                          <a:schemeClr val="accent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010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accent6"/>
                          </a:solidFill>
                          <a:latin typeface="Arial" pitchFamily="34" charset="0"/>
                          <a:cs typeface="Arial" pitchFamily="34" charset="0"/>
                        </a:rPr>
                        <a:t>… costs an arm and a leg</a:t>
                      </a:r>
                      <a:endParaRPr lang="en-US" sz="2000" dirty="0">
                        <a:solidFill>
                          <a:schemeClr val="accent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accent6"/>
                          </a:solidFill>
                          <a:latin typeface="Arial" pitchFamily="34" charset="0"/>
                          <a:cs typeface="Arial" pitchFamily="34" charset="0"/>
                        </a:rPr>
                        <a:t>expensive</a:t>
                      </a:r>
                      <a:endParaRPr lang="en-US" sz="2000" dirty="0">
                        <a:solidFill>
                          <a:schemeClr val="accent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7010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accent6"/>
                          </a:solidFill>
                          <a:latin typeface="Arial" pitchFamily="34" charset="0"/>
                          <a:cs typeface="Arial" pitchFamily="34" charset="0"/>
                        </a:rPr>
                        <a:t>… running against the clock</a:t>
                      </a:r>
                      <a:endParaRPr lang="en-US" sz="2000" dirty="0">
                        <a:solidFill>
                          <a:schemeClr val="accent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accent6"/>
                          </a:solidFill>
                          <a:latin typeface="Arial" pitchFamily="34" charset="0"/>
                          <a:cs typeface="Arial" pitchFamily="34" charset="0"/>
                        </a:rPr>
                        <a:t>Running out of time</a:t>
                      </a:r>
                      <a:endParaRPr lang="en-US" sz="2000" dirty="0">
                        <a:solidFill>
                          <a:schemeClr val="accent6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ctrTitle"/>
          </p:nvPr>
        </p:nvSpPr>
        <p:spPr>
          <a:xfrm>
            <a:off x="249238" y="1830388"/>
            <a:ext cx="9297987" cy="808037"/>
          </a:xfrm>
        </p:spPr>
        <p:txBody>
          <a:bodyPr lIns="0" tIns="0" rIns="0" bIns="0" anchor="t"/>
          <a:lstStyle/>
          <a:p>
            <a:pPr>
              <a:lnSpc>
                <a:spcPct val="95000"/>
              </a:lnSpc>
            </a:pPr>
            <a:r>
              <a:rPr lang="en-US" sz="3700" b="1">
                <a:solidFill>
                  <a:srgbClr val="B45F06"/>
                </a:solidFill>
                <a:latin typeface="Arial" pitchFamily="34" charset="0"/>
              </a:rPr>
              <a:t>Personification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172700" cy="1536700"/>
          </a:xfrm>
          <a:prstGeom prst="rect">
            <a:avLst/>
          </a:prstGeom>
          <a:noFill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958850" y="2743200"/>
            <a:ext cx="881221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2900">
                <a:solidFill>
                  <a:srgbClr val="073763"/>
                </a:solidFill>
                <a:latin typeface="Arial" pitchFamily="34" charset="0"/>
              </a:rPr>
              <a:t>Assigning human-like qualities to something that is not human, as in...</a:t>
            </a:r>
            <a:endParaRPr lang="en-US"/>
          </a:p>
          <a:p>
            <a:pPr>
              <a:lnSpc>
                <a:spcPct val="95000"/>
              </a:lnSpc>
            </a:pPr>
            <a:r>
              <a:rPr lang="en-US" sz="2900">
                <a:solidFill>
                  <a:srgbClr val="073763"/>
                </a:solidFill>
                <a:latin typeface="Arial" pitchFamily="34" charset="0"/>
              </a:rPr>
              <a:t> 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B45F06"/>
              </a:buClr>
              <a:buSzPct val="100000"/>
              <a:buFontTx/>
              <a:buChar char="•"/>
            </a:pPr>
            <a:r>
              <a:rPr lang="en-US" sz="2900" b="1">
                <a:solidFill>
                  <a:srgbClr val="B45F06"/>
                </a:solidFill>
                <a:latin typeface="Courier New" pitchFamily="49" charset="0"/>
              </a:rPr>
              <a:t>"The carved pumpkin smiled"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sz="2900" b="1">
                <a:solidFill>
                  <a:srgbClr val="073763"/>
                </a:solidFill>
                <a:latin typeface="Courier New" pitchFamily="49" charset="0"/>
              </a:rPr>
              <a:t>"The car's headlights winked"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B45F06"/>
              </a:buClr>
              <a:buSzPct val="100000"/>
              <a:buFontTx/>
              <a:buChar char="•"/>
            </a:pPr>
            <a:r>
              <a:rPr lang="en-US" sz="2900" b="1">
                <a:solidFill>
                  <a:srgbClr val="B45F06"/>
                </a:solidFill>
                <a:latin typeface="Courier New" pitchFamily="49" charset="0"/>
              </a:rPr>
              <a:t>"The sun smiled down on the town"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sz="2900" b="1">
                <a:solidFill>
                  <a:srgbClr val="073763"/>
                </a:solidFill>
                <a:latin typeface="Courier New" pitchFamily="49" charset="0"/>
              </a:rPr>
              <a:t>"Milk's favorite cookie is oatmeal" 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B45F06"/>
              </a:buClr>
              <a:buSzPct val="100000"/>
              <a:buFontTx/>
              <a:buChar char="•"/>
            </a:pPr>
            <a:r>
              <a:rPr lang="en-US" sz="2900" b="1">
                <a:solidFill>
                  <a:srgbClr val="B45F06"/>
                </a:solidFill>
                <a:latin typeface="Courier New" pitchFamily="49" charset="0"/>
              </a:rPr>
              <a:t>"This computer hates me"</a:t>
            </a:r>
            <a:endParaRPr lang="en-US"/>
          </a:p>
          <a:p>
            <a:pPr lvl="1" indent="-342900">
              <a:lnSpc>
                <a:spcPct val="95000"/>
              </a:lnSpc>
              <a:buClr>
                <a:srgbClr val="073763"/>
              </a:buClr>
              <a:buSzPct val="100000"/>
              <a:buFontTx/>
              <a:buChar char="•"/>
            </a:pPr>
            <a:r>
              <a:rPr lang="en-US" sz="2900" b="1">
                <a:solidFill>
                  <a:srgbClr val="073763"/>
                </a:solidFill>
                <a:latin typeface="Courier New" pitchFamily="49" charset="0"/>
              </a:rPr>
              <a:t>"The camera loves her"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7386090"/>
            <a:ext cx="10160000" cy="23391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sz="1600" dirty="0">
                <a:solidFill>
                  <a:srgbClr val="FFFFFF"/>
                </a:solidFill>
                <a:latin typeface="Arial" pitchFamily="34" charset="0"/>
              </a:rPr>
              <a:t> Copyright 2012                    www.time4writing.com/free-writing-resources                     Copyright 2012 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209</Words>
  <Application>Microsoft Macintosh PowerPoint</Application>
  <PresentationFormat>Custom</PresentationFormat>
  <Paragraphs>71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Default Design</vt:lpstr>
      <vt:lpstr>1_Default Design</vt:lpstr>
      <vt:lpstr> Figurative Language: Taking Words Beyond Their  Literal Meaning </vt:lpstr>
      <vt:lpstr>What is figurative language?</vt:lpstr>
      <vt:lpstr>        Why use Figurative Language?            - to play with a word's literal meaning          - to make writing more creative and fun          - to allow a reader to visualize a scene                     For example, the idiom:          "It's raining cats and dogs."</vt:lpstr>
      <vt:lpstr>PowerPoint Presentation</vt:lpstr>
      <vt:lpstr> How to Use Literal Language         - Compare unrelated things with         similes (using the words "like" or "as")         metaphors (without using "like" or "as")       - Use an idiom, or common expression       - Animate an object with personification</vt:lpstr>
      <vt:lpstr>Similes</vt:lpstr>
      <vt:lpstr>Metaphors</vt:lpstr>
      <vt:lpstr>Idioms</vt:lpstr>
      <vt:lpstr>Personification</vt:lpstr>
      <vt:lpstr>        Why use Figurative Language?                    - to play with a word's literal meaning   - to make writing more creative and fun         - to allow a reader to visualize a scene             These will help you do just that!                                        similes                                    metaphors                                        idioms                                personification</vt:lpstr>
      <vt:lpstr>The end.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</dc:creator>
  <cp:lastModifiedBy>rbaker</cp:lastModifiedBy>
  <cp:revision>6</cp:revision>
  <dcterms:created xsi:type="dcterms:W3CDTF">2004-05-06T09:28:21Z</dcterms:created>
  <dcterms:modified xsi:type="dcterms:W3CDTF">2013-06-14T08:03:16Z</dcterms:modified>
</cp:coreProperties>
</file>